
<file path=[Content_Types].xml><?xml version="1.0" encoding="utf-8"?>
<Types xmlns="http://schemas.openxmlformats.org/package/2006/content-types">
  <Default Extension="png" ContentType="image/png"/>
  <Default Extension="m4a" ContentType="audio/mp4"/>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27" d="100"/>
          <a:sy n="27" d="100"/>
        </p:scale>
        <p:origin x="120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smtClean="0"/>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8255495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2435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307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1660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smtClean="0"/>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41012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24/06/2020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31881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smtClean="0"/>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smtClean="0"/>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24/06/2020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905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24/06/2020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1548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24/06/2020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6345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smtClean="0"/>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smtClean="0"/>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24/06/2020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5568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smtClean="0"/>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smtClean="0"/>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24/06/2020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71760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t>24/06/2020</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t>‹#›</a:t>
            </a:fld>
            <a:endParaRPr lang="en-GB"/>
          </a:p>
        </p:txBody>
      </p:sp>
    </p:spTree>
    <p:extLst>
      <p:ext uri="{BB962C8B-B14F-4D97-AF65-F5344CB8AC3E}">
        <p14:creationId xmlns:p14="http://schemas.microsoft.com/office/powerpoint/2010/main" val="3045667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42803763" cy="3338521"/>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5" name="Text Box 3"/>
          <p:cNvSpPr txBox="1">
            <a:spLocks noChangeArrowheads="1"/>
          </p:cNvSpPr>
          <p:nvPr/>
        </p:nvSpPr>
        <p:spPr bwMode="auto">
          <a:xfrm>
            <a:off x="3680851" y="4240713"/>
            <a:ext cx="7939834" cy="2393620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2800" b="1" dirty="0" smtClean="0">
                <a:latin typeface="Arial" panose="020B0604020202020204" pitchFamily="34" charset="0"/>
              </a:rPr>
              <a:t>INTRODUCTION</a:t>
            </a:r>
          </a:p>
          <a:p>
            <a:pPr algn="just" defTabSz="525571" eaLnBrk="0" fontAlgn="base" hangingPunct="0">
              <a:spcBef>
                <a:spcPct val="0"/>
              </a:spcBef>
              <a:spcAft>
                <a:spcPct val="0"/>
              </a:spcAft>
            </a:pPr>
            <a:endParaRPr lang="en-US" altLang="en-US" sz="2800" dirty="0">
              <a:latin typeface="Arial" panose="020B0604020202020204" pitchFamily="34" charset="0"/>
            </a:endParaRPr>
          </a:p>
          <a:p>
            <a:pPr marL="457200" indent="-457200" algn="just" defTabSz="525571" eaLnBrk="0" fontAlgn="base" hangingPunct="0">
              <a:spcBef>
                <a:spcPct val="0"/>
              </a:spcBef>
              <a:spcAft>
                <a:spcPct val="0"/>
              </a:spcAft>
              <a:buFont typeface="Arial" panose="020B0604020202020204" pitchFamily="34" charset="0"/>
              <a:buChar char="•"/>
            </a:pPr>
            <a:r>
              <a:rPr lang="en-US" sz="2800" dirty="0"/>
              <a:t>It is well-established that a high rate of adherence (95%-100%) to ART is required to achieve and maintain viral suppression in the </a:t>
            </a:r>
            <a:r>
              <a:rPr lang="en-US" sz="2800" dirty="0" smtClean="0"/>
              <a:t>PLHIV [1]. </a:t>
            </a:r>
          </a:p>
          <a:p>
            <a:pPr marL="457200" indent="-457200" algn="just" defTabSz="525571" eaLnBrk="0" fontAlgn="base" hangingPunct="0">
              <a:spcBef>
                <a:spcPct val="0"/>
              </a:spcBef>
              <a:spcAft>
                <a:spcPct val="0"/>
              </a:spcAft>
              <a:buFont typeface="Arial" panose="020B0604020202020204" pitchFamily="34" charset="0"/>
              <a:buChar char="•"/>
            </a:pPr>
            <a:r>
              <a:rPr lang="en-US" sz="2800" dirty="0" smtClean="0"/>
              <a:t>Failure </a:t>
            </a:r>
            <a:r>
              <a:rPr lang="en-US" sz="2800" dirty="0"/>
              <a:t>to maintain adherence to ART is causally associated with the progression of HIV to AIDS, increased risk of opportunistic infections, and mortality with lowering of quality of </a:t>
            </a:r>
            <a:r>
              <a:rPr lang="en-US" sz="2800" dirty="0" smtClean="0"/>
              <a:t>life [2] . </a:t>
            </a:r>
          </a:p>
          <a:p>
            <a:pPr marL="457200" indent="-457200" algn="just" defTabSz="525571" eaLnBrk="0" fontAlgn="base" hangingPunct="0">
              <a:spcBef>
                <a:spcPct val="0"/>
              </a:spcBef>
              <a:spcAft>
                <a:spcPct val="0"/>
              </a:spcAft>
              <a:buFont typeface="Arial" panose="020B0604020202020204" pitchFamily="34" charset="0"/>
              <a:buChar char="•"/>
            </a:pPr>
            <a:r>
              <a:rPr lang="en-US" sz="2800" dirty="0" smtClean="0"/>
              <a:t>ART nonadherence </a:t>
            </a:r>
            <a:r>
              <a:rPr lang="en-US" sz="2800" dirty="0"/>
              <a:t>substantially increases the risk of resistance to second-line ART that requires switching to third-line ART associated with increased toxicity and healthcare </a:t>
            </a:r>
            <a:r>
              <a:rPr lang="en-US" sz="2800" dirty="0" smtClean="0"/>
              <a:t>costs. </a:t>
            </a:r>
            <a:endParaRPr lang="en-US" sz="2800" dirty="0"/>
          </a:p>
          <a:p>
            <a:pPr marL="457200" indent="-457200" algn="just" defTabSz="525571" eaLnBrk="0" fontAlgn="base" hangingPunct="0">
              <a:spcBef>
                <a:spcPct val="0"/>
              </a:spcBef>
              <a:spcAft>
                <a:spcPct val="0"/>
              </a:spcAft>
              <a:buFont typeface="Arial" panose="020B0604020202020204" pitchFamily="34" charset="0"/>
              <a:buChar char="•"/>
            </a:pPr>
            <a:r>
              <a:rPr lang="en-US" sz="2800" dirty="0" smtClean="0"/>
              <a:t>The </a:t>
            </a:r>
            <a:r>
              <a:rPr lang="en-US" sz="2800" dirty="0"/>
              <a:t>National Aids Control Program launched phase IV of the program (NACP IV) in 2012 inclusive of a dedicated component towards expansion of care, support and treatment services for promotion of greater adherence and compliance, especially in at-risk groups like women and </a:t>
            </a:r>
            <a:r>
              <a:rPr lang="en-US" sz="2800" dirty="0" smtClean="0"/>
              <a:t>children</a:t>
            </a:r>
          </a:p>
          <a:p>
            <a:pPr algn="just" defTabSz="525571" eaLnBrk="0" fontAlgn="base" hangingPunct="0">
              <a:spcBef>
                <a:spcPct val="0"/>
              </a:spcBef>
              <a:spcAft>
                <a:spcPct val="0"/>
              </a:spcAft>
            </a:pPr>
            <a:endParaRPr lang="en-US" sz="2800" dirty="0"/>
          </a:p>
          <a:p>
            <a:pPr algn="just" defTabSz="525571" eaLnBrk="0" fontAlgn="base" hangingPunct="0">
              <a:spcBef>
                <a:spcPct val="0"/>
              </a:spcBef>
              <a:spcAft>
                <a:spcPct val="0"/>
              </a:spcAft>
            </a:pPr>
            <a:r>
              <a:rPr lang="en-US" sz="2800" b="1" dirty="0" smtClean="0"/>
              <a:t>OBJECTIVE</a:t>
            </a:r>
            <a:r>
              <a:rPr lang="en-US" sz="2800" dirty="0" smtClean="0"/>
              <a:t>: to </a:t>
            </a:r>
            <a:r>
              <a:rPr lang="en-US" sz="2800" dirty="0"/>
              <a:t>ascertain the extent of ART adherence and reasons for nonadherence among PLHIV in </a:t>
            </a:r>
            <a:r>
              <a:rPr lang="en-US" sz="2800" dirty="0" smtClean="0"/>
              <a:t>India.    </a:t>
            </a:r>
            <a:endParaRPr lang="en-IN" sz="2800" dirty="0"/>
          </a:p>
          <a:p>
            <a:pPr algn="just" defTabSz="525571" eaLnBrk="0" fontAlgn="base" hangingPunct="0">
              <a:spcBef>
                <a:spcPct val="0"/>
              </a:spcBef>
              <a:spcAft>
                <a:spcPct val="0"/>
              </a:spcAft>
            </a:pPr>
            <a:endParaRPr lang="en-IN" sz="2800" dirty="0"/>
          </a:p>
          <a:p>
            <a:pPr algn="just" defTabSz="525571" eaLnBrk="0" fontAlgn="base" hangingPunct="0">
              <a:spcBef>
                <a:spcPct val="0"/>
              </a:spcBef>
              <a:spcAft>
                <a:spcPct val="0"/>
              </a:spcAft>
            </a:pPr>
            <a:r>
              <a:rPr lang="en-US" altLang="en-US" sz="2800" b="1" dirty="0" smtClean="0">
                <a:latin typeface="Arial" panose="020B0604020202020204" pitchFamily="34" charset="0"/>
              </a:rPr>
              <a:t>METHODS</a:t>
            </a:r>
          </a:p>
          <a:p>
            <a:pPr algn="just" defTabSz="525571" eaLnBrk="0" fontAlgn="base" hangingPunct="0">
              <a:spcBef>
                <a:spcPct val="0"/>
              </a:spcBef>
              <a:spcAft>
                <a:spcPct val="0"/>
              </a:spcAft>
            </a:pPr>
            <a:endParaRPr lang="en-US" altLang="en-US" sz="2800" dirty="0">
              <a:latin typeface="Arial" panose="020B0604020202020204" pitchFamily="34" charset="0"/>
            </a:endParaRPr>
          </a:p>
          <a:p>
            <a:r>
              <a:rPr lang="en-US" sz="2800" b="1" dirty="0"/>
              <a:t>Search strategy and selection </a:t>
            </a:r>
            <a:r>
              <a:rPr lang="en-US" sz="2800" b="1" dirty="0" smtClean="0"/>
              <a:t>criteria</a:t>
            </a:r>
          </a:p>
          <a:p>
            <a:endParaRPr lang="en-IN" sz="2800" dirty="0"/>
          </a:p>
          <a:p>
            <a:pPr marL="457200" indent="-457200" algn="just">
              <a:buFont typeface="Arial" panose="020B0604020202020204" pitchFamily="34" charset="0"/>
              <a:buChar char="•"/>
            </a:pPr>
            <a:r>
              <a:rPr lang="en-US" sz="2800" dirty="0"/>
              <a:t>This systematic review was registered in </a:t>
            </a:r>
            <a:r>
              <a:rPr lang="en-US" sz="2800" dirty="0"/>
              <a:t>PROSPERO (</a:t>
            </a:r>
            <a:r>
              <a:rPr lang="en-US" sz="2800" dirty="0" smtClean="0"/>
              <a:t>CRD42018104450). </a:t>
            </a:r>
            <a:r>
              <a:rPr lang="en-US" sz="2800" dirty="0"/>
              <a:t>We </a:t>
            </a:r>
            <a:r>
              <a:rPr lang="en-US" sz="2800" dirty="0"/>
              <a:t>searched </a:t>
            </a:r>
            <a:r>
              <a:rPr lang="en-US" sz="2800" dirty="0" smtClean="0"/>
              <a:t>PubMed/</a:t>
            </a:r>
            <a:r>
              <a:rPr lang="en-US" sz="2800" dirty="0" err="1" smtClean="0"/>
              <a:t>MEDLine</a:t>
            </a:r>
            <a:r>
              <a:rPr lang="en-US" sz="2800" dirty="0" smtClean="0"/>
              <a:t> </a:t>
            </a:r>
            <a:r>
              <a:rPr lang="en-US" sz="2800" dirty="0"/>
              <a:t>and Scopus for </a:t>
            </a:r>
            <a:r>
              <a:rPr lang="en-US" sz="2800" dirty="0" smtClean="0"/>
              <a:t>studies </a:t>
            </a:r>
            <a:r>
              <a:rPr lang="en-US" sz="2800" dirty="0"/>
              <a:t>conducted between Jan 2012 and June 2018 and published in the English language.  We excluded retrospective studies with the entire data collected before </a:t>
            </a:r>
            <a:r>
              <a:rPr lang="en-US" sz="2800" dirty="0" smtClean="0"/>
              <a:t>2012</a:t>
            </a:r>
          </a:p>
          <a:p>
            <a:pPr algn="just"/>
            <a:endParaRPr lang="en-IN" sz="2800" dirty="0"/>
          </a:p>
          <a:p>
            <a:pPr marL="457200" indent="-457200" algn="just">
              <a:buFont typeface="Arial" panose="020B0604020202020204" pitchFamily="34" charset="0"/>
              <a:buChar char="•"/>
            </a:pPr>
            <a:r>
              <a:rPr lang="en-US" sz="2800" dirty="0"/>
              <a:t>A combination of the following text keywords and </a:t>
            </a:r>
            <a:r>
              <a:rPr lang="en-US" sz="2800" dirty="0" err="1"/>
              <a:t>MeSH</a:t>
            </a:r>
            <a:r>
              <a:rPr lang="en-US" sz="2800" dirty="0"/>
              <a:t> terms: “Medication Adherence,” “Patient Compliance,” “anti-retroviral therapy,” “Antiretroviral Therapy, Highly Active,” “HIV,” “AIDS” and “India” was applied. </a:t>
            </a:r>
            <a:endParaRPr lang="en-US" sz="2800" dirty="0" smtClean="0"/>
          </a:p>
          <a:p>
            <a:pPr marL="457200" indent="-457200" algn="just">
              <a:buFont typeface="Arial" panose="020B0604020202020204" pitchFamily="34" charset="0"/>
              <a:buChar char="•"/>
            </a:pPr>
            <a:endParaRPr lang="en-US" sz="2800" dirty="0"/>
          </a:p>
          <a:p>
            <a:pPr algn="just"/>
            <a:r>
              <a:rPr lang="en-US" sz="2800" b="1" dirty="0" smtClean="0"/>
              <a:t>Statistical analysis</a:t>
            </a:r>
          </a:p>
          <a:p>
            <a:pPr algn="just"/>
            <a:endParaRPr lang="en-US" sz="2800" dirty="0" smtClean="0"/>
          </a:p>
          <a:p>
            <a:pPr marL="457200" indent="-457200" algn="just">
              <a:buFont typeface="Arial" panose="020B0604020202020204" pitchFamily="34" charset="0"/>
              <a:buChar char="•"/>
            </a:pPr>
            <a:r>
              <a:rPr lang="en-US" sz="2800" dirty="0"/>
              <a:t>The extracted data was </a:t>
            </a:r>
            <a:r>
              <a:rPr lang="en-US" sz="2800" dirty="0" smtClean="0"/>
              <a:t>single entered </a:t>
            </a:r>
            <a:r>
              <a:rPr lang="en-US" sz="2800" dirty="0"/>
              <a:t>in </a:t>
            </a:r>
            <a:r>
              <a:rPr lang="en-US" sz="2800" dirty="0" err="1"/>
              <a:t>EpiData</a:t>
            </a:r>
            <a:r>
              <a:rPr lang="en-US" sz="2800" dirty="0"/>
              <a:t> software version 3.1 (</a:t>
            </a:r>
            <a:r>
              <a:rPr lang="en-US" sz="2800" dirty="0" err="1"/>
              <a:t>EpiData</a:t>
            </a:r>
            <a:r>
              <a:rPr lang="en-US" sz="2800" dirty="0"/>
              <a:t> Association Odense, Denmark) and data analysis was done using Stata statistical software version 14 (</a:t>
            </a:r>
            <a:r>
              <a:rPr lang="en-US" sz="2800" dirty="0" err="1"/>
              <a:t>StataCorp</a:t>
            </a:r>
            <a:r>
              <a:rPr lang="en-US" sz="2800" dirty="0"/>
              <a:t> LP. College Station, TX). Meta-analysis was conducted using  the “</a:t>
            </a:r>
            <a:r>
              <a:rPr lang="en-US" sz="2800" dirty="0" err="1"/>
              <a:t>Metaprop_one</a:t>
            </a:r>
            <a:r>
              <a:rPr lang="en-US" sz="2800" dirty="0"/>
              <a:t>” function in STATA. Chi square test for heterogeneity was done and the p value was &lt;0.001 with an I</a:t>
            </a:r>
            <a:r>
              <a:rPr lang="en-US" sz="2800" baseline="30000" dirty="0"/>
              <a:t>2</a:t>
            </a:r>
            <a:r>
              <a:rPr lang="en-US" sz="2800" dirty="0"/>
              <a:t> statistic of 99%.  Since there was significant heterogeneity between the studies, random effects model was used to calculate the pooled estimates for measuring adherence to ART. The pooled estimate was expressed as proportions with 95% confidence intervals. </a:t>
            </a:r>
          </a:p>
          <a:p>
            <a:pPr algn="just"/>
            <a:endParaRPr lang="en-IN" sz="2800" dirty="0"/>
          </a:p>
          <a:p>
            <a:pPr algn="just" defTabSz="525571" eaLnBrk="0" fontAlgn="base" hangingPunct="0">
              <a:spcBef>
                <a:spcPct val="0"/>
              </a:spcBef>
              <a:spcAft>
                <a:spcPct val="0"/>
              </a:spcAft>
            </a:pPr>
            <a:endParaRPr lang="en-US" altLang="en-US" sz="2800" dirty="0">
              <a:latin typeface="Arial" panose="020B0604020202020204" pitchFamily="34" charset="0"/>
            </a:endParaRPr>
          </a:p>
        </p:txBody>
      </p:sp>
      <p:sp>
        <p:nvSpPr>
          <p:cNvPr id="6" name="Text Box 4"/>
          <p:cNvSpPr txBox="1">
            <a:spLocks noChangeArrowheads="1"/>
          </p:cNvSpPr>
          <p:nvPr/>
        </p:nvSpPr>
        <p:spPr bwMode="auto">
          <a:xfrm>
            <a:off x="12319346" y="4338684"/>
            <a:ext cx="7939833" cy="2393620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2800" b="1" dirty="0" smtClean="0">
                <a:latin typeface="Arial" panose="020B0604020202020204" pitchFamily="34" charset="0"/>
                <a:cs typeface="Arial" panose="020B0604020202020204" pitchFamily="34" charset="0"/>
              </a:rPr>
              <a:t>RESULTS</a:t>
            </a:r>
          </a:p>
          <a:p>
            <a:pPr algn="just" defTabSz="525571" eaLnBrk="0" fontAlgn="base" hangingPunct="0">
              <a:spcBef>
                <a:spcPct val="0"/>
              </a:spcBef>
              <a:spcAft>
                <a:spcPct val="0"/>
              </a:spcAft>
            </a:pPr>
            <a:endParaRPr lang="en-US" altLang="en-US" sz="2800" b="1" dirty="0">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r>
              <a:rPr lang="en-US" altLang="en-US" sz="2800" dirty="0" smtClean="0">
                <a:cs typeface="Arial" panose="020B0604020202020204" pitchFamily="34" charset="0"/>
              </a:rPr>
              <a:t>Characteristics </a:t>
            </a:r>
            <a:r>
              <a:rPr lang="en-US" altLang="en-US" sz="2800" dirty="0">
                <a:cs typeface="Arial" panose="020B0604020202020204" pitchFamily="34" charset="0"/>
              </a:rPr>
              <a:t>of included studies </a:t>
            </a:r>
          </a:p>
          <a:p>
            <a:pPr algn="just" defTabSz="525571" eaLnBrk="0" fontAlgn="base" hangingPunct="0">
              <a:spcBef>
                <a:spcPct val="0"/>
              </a:spcBef>
              <a:spcAft>
                <a:spcPct val="0"/>
              </a:spcAft>
            </a:pPr>
            <a:endParaRPr lang="en-US" altLang="en-US" sz="2800" dirty="0">
              <a:cs typeface="Arial" panose="020B0604020202020204" pitchFamily="34" charset="0"/>
            </a:endParaRPr>
          </a:p>
          <a:p>
            <a:pPr marL="457200" indent="-457200" algn="just" defTabSz="525571" eaLnBrk="0" fontAlgn="base" hangingPunct="0">
              <a:spcBef>
                <a:spcPct val="0"/>
              </a:spcBef>
              <a:spcAft>
                <a:spcPct val="0"/>
              </a:spcAft>
              <a:buFont typeface="Arial" panose="020B0604020202020204" pitchFamily="34" charset="0"/>
              <a:buChar char="•"/>
            </a:pPr>
            <a:r>
              <a:rPr lang="en-US" altLang="en-US" sz="2800" dirty="0" smtClean="0">
                <a:cs typeface="Arial" panose="020B0604020202020204" pitchFamily="34" charset="0"/>
              </a:rPr>
              <a:t>The </a:t>
            </a:r>
            <a:r>
              <a:rPr lang="en-US" altLang="en-US" sz="2800" dirty="0">
                <a:cs typeface="Arial" panose="020B0604020202020204" pitchFamily="34" charset="0"/>
              </a:rPr>
              <a:t>mean (SD) effective sample size of the studies was 215 (160). The mean (SD) age of the participants in the included studies was 34.4 (10.1</a:t>
            </a:r>
            <a:r>
              <a:rPr lang="en-US" altLang="en-US" sz="2800" dirty="0" smtClean="0">
                <a:cs typeface="Arial" panose="020B0604020202020204" pitchFamily="34" charset="0"/>
              </a:rPr>
              <a:t>).</a:t>
            </a:r>
          </a:p>
          <a:p>
            <a:pPr marL="457200" indent="-457200" algn="just" defTabSz="525571" eaLnBrk="0" fontAlgn="base" hangingPunct="0">
              <a:spcBef>
                <a:spcPct val="0"/>
              </a:spcBef>
              <a:spcAft>
                <a:spcPct val="0"/>
              </a:spcAft>
              <a:buFont typeface="Arial" panose="020B0604020202020204" pitchFamily="34" charset="0"/>
              <a:buChar char="•"/>
            </a:pPr>
            <a:r>
              <a:rPr lang="en-US" altLang="en-US" sz="2800" dirty="0" smtClean="0">
                <a:cs typeface="Arial" panose="020B0604020202020204" pitchFamily="34" charset="0"/>
              </a:rPr>
              <a:t>All studies were urban facility-based except one rural community-based study</a:t>
            </a:r>
          </a:p>
          <a:p>
            <a:pPr marL="457200" indent="-457200" algn="just" defTabSz="525571" eaLnBrk="0" fontAlgn="base" hangingPunct="0">
              <a:spcBef>
                <a:spcPct val="0"/>
              </a:spcBef>
              <a:spcAft>
                <a:spcPct val="0"/>
              </a:spcAft>
              <a:buFont typeface="Arial" panose="020B0604020202020204" pitchFamily="34" charset="0"/>
              <a:buChar char="•"/>
            </a:pPr>
            <a:r>
              <a:rPr lang="en-US" altLang="en-US" sz="2800" dirty="0" smtClean="0">
                <a:cs typeface="Arial" panose="020B0604020202020204" pitchFamily="34" charset="0"/>
              </a:rPr>
              <a:t>Geographic location: Northern India (2); Western India (1); Eastern India (1); Southern India (11)</a:t>
            </a:r>
          </a:p>
          <a:p>
            <a:pPr marL="457200" indent="-457200" algn="just" defTabSz="525571" eaLnBrk="0" fontAlgn="base" hangingPunct="0">
              <a:spcBef>
                <a:spcPct val="0"/>
              </a:spcBef>
              <a:spcAft>
                <a:spcPct val="0"/>
              </a:spcAft>
              <a:buFont typeface="Arial" panose="020B0604020202020204" pitchFamily="34" charset="0"/>
              <a:buChar char="•"/>
            </a:pPr>
            <a:r>
              <a:rPr lang="en-US" altLang="en-US" sz="2800" dirty="0" smtClean="0">
                <a:cs typeface="Arial" panose="020B0604020202020204" pitchFamily="34" charset="0"/>
              </a:rPr>
              <a:t>Adult participants (14); Pediatric (1); MSM (1)</a:t>
            </a:r>
          </a:p>
          <a:p>
            <a:pPr marL="457200" indent="-457200" algn="just" defTabSz="525571" eaLnBrk="0" fontAlgn="base" hangingPunct="0">
              <a:spcBef>
                <a:spcPct val="0"/>
              </a:spcBef>
              <a:spcAft>
                <a:spcPct val="0"/>
              </a:spcAft>
              <a:buFont typeface="Arial" panose="020B0604020202020204" pitchFamily="34" charset="0"/>
              <a:buChar char="•"/>
            </a:pPr>
            <a:r>
              <a:rPr lang="en-US" altLang="en-US" sz="2800" dirty="0" smtClean="0">
                <a:cs typeface="Arial" panose="020B0604020202020204" pitchFamily="34" charset="0"/>
              </a:rPr>
              <a:t>Study design: Cross-sectional (8); Prospective (3); Intervention (2); Qualitative (1)</a:t>
            </a:r>
          </a:p>
          <a:p>
            <a:pPr marL="457200" indent="-457200" algn="just" defTabSz="525571" eaLnBrk="0" fontAlgn="base" hangingPunct="0">
              <a:spcBef>
                <a:spcPct val="0"/>
              </a:spcBef>
              <a:spcAft>
                <a:spcPct val="0"/>
              </a:spcAft>
              <a:buFont typeface="Arial" panose="020B0604020202020204" pitchFamily="34" charset="0"/>
              <a:buChar char="•"/>
            </a:pPr>
            <a:r>
              <a:rPr lang="en-US" altLang="en-US" sz="2800" dirty="0" smtClean="0">
                <a:cs typeface="Arial" panose="020B0604020202020204" pitchFamily="34" charset="0"/>
              </a:rPr>
              <a:t>Adherence measure: Pill count (6); Self-Report (8); Visual Analogue Scale (2)</a:t>
            </a:r>
          </a:p>
          <a:p>
            <a:pPr marL="457200" indent="-457200" algn="just" defTabSz="525571" eaLnBrk="0" fontAlgn="base" hangingPunct="0">
              <a:spcBef>
                <a:spcPct val="0"/>
              </a:spcBef>
              <a:spcAft>
                <a:spcPct val="0"/>
              </a:spcAft>
              <a:buFont typeface="Arial" panose="020B0604020202020204" pitchFamily="34" charset="0"/>
              <a:buChar char="•"/>
            </a:pPr>
            <a:r>
              <a:rPr lang="en-US" altLang="en-US" sz="2800" dirty="0" smtClean="0">
                <a:cs typeface="Arial" panose="020B0604020202020204" pitchFamily="34" charset="0"/>
              </a:rPr>
              <a:t>Period of recall: 30 days (8); 90 days (2); 4 days (2); 14 days (1); not reported (2)</a:t>
            </a:r>
          </a:p>
          <a:p>
            <a:pPr marL="457200" indent="-457200" algn="just" defTabSz="525571" eaLnBrk="0" fontAlgn="base" hangingPunct="0">
              <a:spcBef>
                <a:spcPct val="0"/>
              </a:spcBef>
              <a:spcAft>
                <a:spcPct val="0"/>
              </a:spcAft>
              <a:buFont typeface="Arial" panose="020B0604020202020204" pitchFamily="34" charset="0"/>
              <a:buChar char="•"/>
            </a:pPr>
            <a:endParaRPr lang="en-US" altLang="en-US" sz="2800" dirty="0">
              <a:cs typeface="Arial" panose="020B0604020202020204" pitchFamily="34" charset="0"/>
            </a:endParaRPr>
          </a:p>
          <a:p>
            <a:pPr algn="just" defTabSz="525571" eaLnBrk="0" fontAlgn="base" hangingPunct="0">
              <a:spcBef>
                <a:spcPct val="0"/>
              </a:spcBef>
              <a:spcAft>
                <a:spcPct val="0"/>
              </a:spcAft>
            </a:pPr>
            <a:r>
              <a:rPr lang="en-US" altLang="en-US" sz="2800" dirty="0" smtClean="0">
                <a:cs typeface="Arial" panose="020B0604020202020204" pitchFamily="34" charset="0"/>
              </a:rPr>
              <a:t>ART Adherence</a:t>
            </a:r>
          </a:p>
          <a:p>
            <a:pPr algn="just" defTabSz="525571" eaLnBrk="0" fontAlgn="base" hangingPunct="0">
              <a:spcBef>
                <a:spcPct val="0"/>
              </a:spcBef>
              <a:spcAft>
                <a:spcPct val="0"/>
              </a:spcAft>
            </a:pPr>
            <a:endParaRPr lang="en-US" altLang="en-US" sz="2800" dirty="0">
              <a:cs typeface="Arial" panose="020B0604020202020204" pitchFamily="34" charset="0"/>
            </a:endParaRPr>
          </a:p>
          <a:p>
            <a:pPr marL="457200" indent="-457200" algn="just" defTabSz="525571" eaLnBrk="0" fontAlgn="base" hangingPunct="0">
              <a:spcBef>
                <a:spcPct val="0"/>
              </a:spcBef>
              <a:spcAft>
                <a:spcPct val="0"/>
              </a:spcAft>
              <a:buFont typeface="Arial" panose="020B0604020202020204" pitchFamily="34" charset="0"/>
              <a:buChar char="•"/>
            </a:pPr>
            <a:r>
              <a:rPr lang="en-US" sz="2800" dirty="0"/>
              <a:t>The pooled </a:t>
            </a:r>
            <a:r>
              <a:rPr lang="en-US" sz="2800" dirty="0" smtClean="0"/>
              <a:t>prevalence of </a:t>
            </a:r>
            <a:r>
              <a:rPr lang="en-US" sz="2800" dirty="0"/>
              <a:t>ART adherence as per ≥95% adherence criterion was 0.54 (95% CI: 0.27-0.81) (Figure </a:t>
            </a:r>
            <a:r>
              <a:rPr lang="en-US" sz="2800" dirty="0" smtClean="0"/>
              <a:t>2). </a:t>
            </a:r>
            <a:endParaRPr lang="en-US" sz="2800" dirty="0" smtClean="0"/>
          </a:p>
          <a:p>
            <a:pPr marL="457200" indent="-457200" algn="just" defTabSz="525571" eaLnBrk="0" fontAlgn="base" hangingPunct="0">
              <a:spcBef>
                <a:spcPct val="0"/>
              </a:spcBef>
              <a:spcAft>
                <a:spcPct val="0"/>
              </a:spcAft>
              <a:buFont typeface="Arial" panose="020B0604020202020204" pitchFamily="34" charset="0"/>
              <a:buChar char="•"/>
            </a:pPr>
            <a:r>
              <a:rPr lang="en-US" sz="2800" dirty="0" smtClean="0"/>
              <a:t>On </a:t>
            </a:r>
            <a:r>
              <a:rPr lang="en-US" sz="2800" dirty="0"/>
              <a:t>combining the Pina study (</a:t>
            </a:r>
            <a:r>
              <a:rPr lang="en-US" sz="2800" dirty="0" smtClean="0"/>
              <a:t>2018</a:t>
            </a:r>
            <a:r>
              <a:rPr lang="en-US" sz="2800" dirty="0"/>
              <a:t> </a:t>
            </a:r>
            <a:r>
              <a:rPr lang="en-US" sz="2800" dirty="0" smtClean="0"/>
              <a:t>[3] that </a:t>
            </a:r>
            <a:r>
              <a:rPr lang="en-US" sz="2800" dirty="0"/>
              <a:t>only reported 100% adherence, the adherence rate </a:t>
            </a:r>
            <a:r>
              <a:rPr lang="en-US" sz="2800" dirty="0" smtClean="0"/>
              <a:t>was </a:t>
            </a:r>
            <a:r>
              <a:rPr lang="en-US" sz="2800" dirty="0"/>
              <a:t>0.55 (95% CI: 0.29-0.81) </a:t>
            </a:r>
            <a:r>
              <a:rPr lang="en-US" sz="2800" dirty="0" smtClean="0"/>
              <a:t>(Figure 3)</a:t>
            </a:r>
          </a:p>
          <a:p>
            <a:pPr marL="457200" indent="-457200" algn="just" defTabSz="525571" eaLnBrk="0" fontAlgn="base" hangingPunct="0">
              <a:spcBef>
                <a:spcPct val="0"/>
              </a:spcBef>
              <a:spcAft>
                <a:spcPct val="0"/>
              </a:spcAft>
              <a:buFont typeface="Arial" panose="020B0604020202020204" pitchFamily="34" charset="0"/>
              <a:buChar char="•"/>
            </a:pPr>
            <a:r>
              <a:rPr lang="en-US" sz="2800" dirty="0" smtClean="0"/>
              <a:t>Among </a:t>
            </a:r>
            <a:r>
              <a:rPr lang="en-US" sz="2800" dirty="0"/>
              <a:t>facility based studies, the ≥95% adherence rate was significant higher 0.62 (95% CI 0.46-0.78). </a:t>
            </a:r>
            <a:endParaRPr lang="en-US" sz="2800" dirty="0" smtClean="0"/>
          </a:p>
          <a:p>
            <a:pPr marL="457200" indent="-457200" algn="just" defTabSz="525571" eaLnBrk="0" fontAlgn="base" hangingPunct="0">
              <a:spcBef>
                <a:spcPct val="0"/>
              </a:spcBef>
              <a:spcAft>
                <a:spcPct val="0"/>
              </a:spcAft>
              <a:buFont typeface="Arial" panose="020B0604020202020204" pitchFamily="34" charset="0"/>
              <a:buChar char="•"/>
            </a:pPr>
            <a:r>
              <a:rPr lang="en-US" sz="2800" dirty="0" smtClean="0"/>
              <a:t>In the rural community-based study  among female PLHIV by </a:t>
            </a:r>
            <a:r>
              <a:rPr lang="en-US" sz="2800" dirty="0" err="1" smtClean="0"/>
              <a:t>Nyamathi</a:t>
            </a:r>
            <a:r>
              <a:rPr lang="en-US" sz="2800" dirty="0" smtClean="0"/>
              <a:t> et al (2016) only 4 </a:t>
            </a:r>
            <a:r>
              <a:rPr lang="en-US" sz="2800" dirty="0"/>
              <a:t>out of 400 </a:t>
            </a:r>
            <a:r>
              <a:rPr lang="en-US" sz="2800" dirty="0" smtClean="0"/>
              <a:t>participants reported ≥</a:t>
            </a:r>
            <a:r>
              <a:rPr lang="en-US" sz="2800" dirty="0"/>
              <a:t>90% </a:t>
            </a:r>
            <a:r>
              <a:rPr lang="en-US" sz="2800" dirty="0" smtClean="0"/>
              <a:t>ART adherence rate [4]. </a:t>
            </a:r>
          </a:p>
          <a:p>
            <a:pPr marL="457200" indent="-457200" algn="just" defTabSz="525571" eaLnBrk="0" fontAlgn="base" hangingPunct="0">
              <a:spcBef>
                <a:spcPct val="0"/>
              </a:spcBef>
              <a:spcAft>
                <a:spcPct val="0"/>
              </a:spcAft>
              <a:buFont typeface="Arial" panose="020B0604020202020204" pitchFamily="34" charset="0"/>
              <a:buChar char="•"/>
            </a:pPr>
            <a:endParaRPr lang="en-US" sz="2800" dirty="0"/>
          </a:p>
          <a:p>
            <a:pPr algn="just" defTabSz="525571" eaLnBrk="0" fontAlgn="base" hangingPunct="0">
              <a:spcBef>
                <a:spcPct val="0"/>
              </a:spcBef>
              <a:spcAft>
                <a:spcPct val="0"/>
              </a:spcAft>
            </a:pPr>
            <a:r>
              <a:rPr lang="en-US" sz="2800" b="1" dirty="0" smtClean="0"/>
              <a:t>Predictors of ART Non-Adherence</a:t>
            </a:r>
          </a:p>
          <a:p>
            <a:pPr algn="just" defTabSz="525571" eaLnBrk="0" fontAlgn="base" hangingPunct="0">
              <a:spcBef>
                <a:spcPct val="0"/>
              </a:spcBef>
              <a:spcAft>
                <a:spcPct val="0"/>
              </a:spcAft>
            </a:pPr>
            <a:endParaRPr lang="en-US" sz="2800" dirty="0"/>
          </a:p>
          <a:p>
            <a:pPr marL="457200" indent="-457200" algn="just" defTabSz="525571" eaLnBrk="0" fontAlgn="base" hangingPunct="0">
              <a:spcBef>
                <a:spcPct val="0"/>
              </a:spcBef>
              <a:spcAft>
                <a:spcPct val="0"/>
              </a:spcAft>
              <a:buFont typeface="Wingdings" panose="05000000000000000000" pitchFamily="2" charset="2"/>
              <a:buChar char="q"/>
            </a:pPr>
            <a:r>
              <a:rPr lang="en-US" sz="2800" dirty="0" smtClean="0"/>
              <a:t>Forgetfulness </a:t>
            </a:r>
            <a:r>
              <a:rPr lang="en-US" sz="2800" dirty="0"/>
              <a:t>(</a:t>
            </a:r>
            <a:r>
              <a:rPr lang="en-US" sz="2800" dirty="0" smtClean="0"/>
              <a:t>8/15)</a:t>
            </a:r>
          </a:p>
          <a:p>
            <a:pPr marL="457200" indent="-457200" algn="just" defTabSz="525571" eaLnBrk="0" fontAlgn="base" hangingPunct="0">
              <a:spcBef>
                <a:spcPct val="0"/>
              </a:spcBef>
              <a:spcAft>
                <a:spcPct val="0"/>
              </a:spcAft>
              <a:buFont typeface="Wingdings" panose="05000000000000000000" pitchFamily="2" charset="2"/>
              <a:buChar char="q"/>
            </a:pPr>
            <a:r>
              <a:rPr lang="en-US" sz="2800" dirty="0" smtClean="0"/>
              <a:t>Running </a:t>
            </a:r>
            <a:r>
              <a:rPr lang="en-US" sz="2800" dirty="0"/>
              <a:t>out of pills (</a:t>
            </a:r>
            <a:r>
              <a:rPr lang="en-US" sz="2800" dirty="0" smtClean="0"/>
              <a:t>3/15)</a:t>
            </a:r>
          </a:p>
          <a:p>
            <a:pPr marL="457200" indent="-457200" algn="just" defTabSz="525571" eaLnBrk="0" fontAlgn="base" hangingPunct="0">
              <a:spcBef>
                <a:spcPct val="0"/>
              </a:spcBef>
              <a:spcAft>
                <a:spcPct val="0"/>
              </a:spcAft>
              <a:buFont typeface="Wingdings" panose="05000000000000000000" pitchFamily="2" charset="2"/>
              <a:buChar char="q"/>
            </a:pPr>
            <a:r>
              <a:rPr lang="en-US" sz="2800" dirty="0" smtClean="0"/>
              <a:t>Distance </a:t>
            </a:r>
            <a:r>
              <a:rPr lang="en-US" sz="2800" dirty="0"/>
              <a:t>from the health center </a:t>
            </a:r>
            <a:r>
              <a:rPr lang="en-US" sz="2800" dirty="0" smtClean="0"/>
              <a:t>(</a:t>
            </a:r>
            <a:r>
              <a:rPr lang="en-US" sz="2800" dirty="0"/>
              <a:t>2/15</a:t>
            </a:r>
            <a:r>
              <a:rPr lang="en-US" sz="2800" dirty="0" smtClean="0"/>
              <a:t>)</a:t>
            </a:r>
          </a:p>
          <a:p>
            <a:pPr marL="457200" indent="-457200" algn="just" defTabSz="525571" eaLnBrk="0" fontAlgn="base" hangingPunct="0">
              <a:spcBef>
                <a:spcPct val="0"/>
              </a:spcBef>
              <a:spcAft>
                <a:spcPct val="0"/>
              </a:spcAft>
              <a:buFont typeface="Wingdings" panose="05000000000000000000" pitchFamily="2" charset="2"/>
              <a:buChar char="q"/>
            </a:pPr>
            <a:r>
              <a:rPr lang="en-US" sz="2800" dirty="0" smtClean="0"/>
              <a:t>Alcohol </a:t>
            </a:r>
            <a:r>
              <a:rPr lang="en-US" sz="2800" dirty="0"/>
              <a:t>abuse (3/15</a:t>
            </a:r>
            <a:r>
              <a:rPr lang="en-US" sz="2800" dirty="0" smtClean="0"/>
              <a:t>)</a:t>
            </a:r>
          </a:p>
          <a:p>
            <a:pPr marL="457200" indent="-457200" algn="just" defTabSz="525571" eaLnBrk="0" fontAlgn="base" hangingPunct="0">
              <a:spcBef>
                <a:spcPct val="0"/>
              </a:spcBef>
              <a:spcAft>
                <a:spcPct val="0"/>
              </a:spcAft>
              <a:buFont typeface="Wingdings" panose="05000000000000000000" pitchFamily="2" charset="2"/>
              <a:buChar char="q"/>
            </a:pPr>
            <a:r>
              <a:rPr lang="en-US" sz="2800" dirty="0" smtClean="0"/>
              <a:t>Concealment </a:t>
            </a:r>
            <a:r>
              <a:rPr lang="en-US" sz="2800" dirty="0"/>
              <a:t>of HIV status from family (</a:t>
            </a:r>
            <a:r>
              <a:rPr lang="en-US" sz="2800" dirty="0" smtClean="0"/>
              <a:t>2/15</a:t>
            </a:r>
          </a:p>
          <a:p>
            <a:pPr marL="457200" indent="-457200" algn="just" defTabSz="525571" eaLnBrk="0" fontAlgn="base" hangingPunct="0">
              <a:spcBef>
                <a:spcPct val="0"/>
              </a:spcBef>
              <a:spcAft>
                <a:spcPct val="0"/>
              </a:spcAft>
              <a:buFont typeface="Wingdings" panose="05000000000000000000" pitchFamily="2" charset="2"/>
              <a:buChar char="q"/>
            </a:pPr>
            <a:r>
              <a:rPr lang="en-US" sz="2800" dirty="0" smtClean="0"/>
              <a:t>Felt </a:t>
            </a:r>
            <a:r>
              <a:rPr lang="en-US" sz="2800" dirty="0"/>
              <a:t>stigma (2/15</a:t>
            </a:r>
            <a:r>
              <a:rPr lang="en-US" sz="2800" dirty="0" smtClean="0"/>
              <a:t>)</a:t>
            </a:r>
          </a:p>
          <a:p>
            <a:pPr marL="457200" indent="-457200" algn="just" defTabSz="525571" eaLnBrk="0" fontAlgn="base" hangingPunct="0">
              <a:spcBef>
                <a:spcPct val="0"/>
              </a:spcBef>
              <a:spcAft>
                <a:spcPct val="0"/>
              </a:spcAft>
              <a:buFont typeface="Wingdings" panose="05000000000000000000" pitchFamily="2" charset="2"/>
              <a:buChar char="q"/>
            </a:pPr>
            <a:r>
              <a:rPr lang="en-US" sz="2800" dirty="0" smtClean="0"/>
              <a:t>Depressive </a:t>
            </a:r>
            <a:r>
              <a:rPr lang="en-US" sz="2800" dirty="0"/>
              <a:t>symptoms (</a:t>
            </a:r>
            <a:r>
              <a:rPr lang="en-US" sz="2800" dirty="0" smtClean="0"/>
              <a:t>2/15</a:t>
            </a:r>
          </a:p>
          <a:p>
            <a:pPr marL="457200" indent="-457200" algn="just" defTabSz="525571" eaLnBrk="0" fontAlgn="base" hangingPunct="0">
              <a:spcBef>
                <a:spcPct val="0"/>
              </a:spcBef>
              <a:spcAft>
                <a:spcPct val="0"/>
              </a:spcAft>
              <a:buFont typeface="Wingdings" panose="05000000000000000000" pitchFamily="2" charset="2"/>
              <a:buChar char="q"/>
            </a:pPr>
            <a:r>
              <a:rPr lang="en-US" sz="2800" dirty="0" smtClean="0"/>
              <a:t>Fear </a:t>
            </a:r>
            <a:r>
              <a:rPr lang="en-US" sz="2800" dirty="0"/>
              <a:t>of side-effects (2/15</a:t>
            </a:r>
            <a:r>
              <a:rPr lang="en-US" sz="2800" dirty="0" smtClean="0"/>
              <a:t>).</a:t>
            </a:r>
          </a:p>
          <a:p>
            <a:pPr marL="457200" indent="-457200" algn="just" defTabSz="525571" eaLnBrk="0" fontAlgn="base" hangingPunct="0">
              <a:spcBef>
                <a:spcPct val="0"/>
              </a:spcBef>
              <a:spcAft>
                <a:spcPct val="0"/>
              </a:spcAft>
              <a:buFont typeface="Arial" panose="020B0604020202020204" pitchFamily="34" charset="0"/>
              <a:buChar char="•"/>
            </a:pPr>
            <a:endParaRPr lang="en-US" sz="2800" dirty="0"/>
          </a:p>
          <a:p>
            <a:pPr algn="just" defTabSz="525571" eaLnBrk="0" fontAlgn="base" hangingPunct="0">
              <a:spcBef>
                <a:spcPct val="0"/>
              </a:spcBef>
              <a:spcAft>
                <a:spcPct val="0"/>
              </a:spcAft>
            </a:pPr>
            <a:r>
              <a:rPr lang="en-US" sz="2800" dirty="0" smtClean="0"/>
              <a:t>Methodological quality</a:t>
            </a:r>
          </a:p>
          <a:p>
            <a:pPr marL="457200" indent="-457200" algn="just" defTabSz="525571" eaLnBrk="0" fontAlgn="base" hangingPunct="0">
              <a:spcBef>
                <a:spcPct val="0"/>
              </a:spcBef>
              <a:spcAft>
                <a:spcPct val="0"/>
              </a:spcAft>
              <a:buFont typeface="Arial" panose="020B0604020202020204" pitchFamily="34" charset="0"/>
              <a:buChar char="•"/>
            </a:pPr>
            <a:endParaRPr lang="en-US" sz="2800" dirty="0"/>
          </a:p>
          <a:p>
            <a:pPr marL="457200" indent="-457200" algn="just" defTabSz="525571" eaLnBrk="0" fontAlgn="base" hangingPunct="0">
              <a:spcBef>
                <a:spcPct val="0"/>
              </a:spcBef>
              <a:spcAft>
                <a:spcPct val="0"/>
              </a:spcAft>
              <a:buFont typeface="Arial" panose="020B0604020202020204" pitchFamily="34" charset="0"/>
              <a:buChar char="•"/>
            </a:pPr>
            <a:r>
              <a:rPr lang="en-US" sz="2800" dirty="0"/>
              <a:t>The quality of the studies was appropriate except in dealing with confounding factors (60</a:t>
            </a:r>
            <a:r>
              <a:rPr lang="en-US" sz="2800" dirty="0" smtClean="0"/>
              <a:t>%). </a:t>
            </a:r>
            <a:endParaRPr lang="en-US" sz="2800" dirty="0" smtClean="0"/>
          </a:p>
          <a:p>
            <a:pPr marL="457200" indent="-457200" algn="just" defTabSz="525571" eaLnBrk="0" fontAlgn="base" hangingPunct="0">
              <a:spcBef>
                <a:spcPct val="0"/>
              </a:spcBef>
              <a:spcAft>
                <a:spcPct val="0"/>
              </a:spcAft>
              <a:buFont typeface="Arial" panose="020B0604020202020204" pitchFamily="34" charset="0"/>
              <a:buChar char="•"/>
            </a:pPr>
            <a:endParaRPr lang="en-US" sz="2800" dirty="0" smtClean="0"/>
          </a:p>
          <a:p>
            <a:pPr marL="457200" indent="-457200" algn="just" defTabSz="525571" eaLnBrk="0" fontAlgn="base" hangingPunct="0">
              <a:spcBef>
                <a:spcPct val="0"/>
              </a:spcBef>
              <a:spcAft>
                <a:spcPct val="0"/>
              </a:spcAft>
              <a:buFont typeface="Arial" panose="020B0604020202020204" pitchFamily="34" charset="0"/>
              <a:buChar char="•"/>
            </a:pPr>
            <a:r>
              <a:rPr lang="en-US" sz="2800" dirty="0" smtClean="0"/>
              <a:t>Most </a:t>
            </a:r>
            <a:r>
              <a:rPr lang="en-US" sz="2800" dirty="0"/>
              <a:t>studies did not assess for the social desirability bias </a:t>
            </a:r>
            <a:r>
              <a:rPr lang="en-US" sz="2800" dirty="0" smtClean="0"/>
              <a:t>(</a:t>
            </a:r>
            <a:r>
              <a:rPr lang="en-US" sz="2800" dirty="0" smtClean="0"/>
              <a:t>Figure 4)</a:t>
            </a:r>
          </a:p>
          <a:p>
            <a:pPr marL="457200" indent="-457200" algn="just" defTabSz="525571" eaLnBrk="0" fontAlgn="base" hangingPunct="0">
              <a:spcBef>
                <a:spcPct val="0"/>
              </a:spcBef>
              <a:spcAft>
                <a:spcPct val="0"/>
              </a:spcAft>
              <a:buFont typeface="Arial" panose="020B0604020202020204" pitchFamily="34" charset="0"/>
              <a:buChar char="•"/>
            </a:pPr>
            <a:endParaRPr lang="en-US" sz="2800" dirty="0"/>
          </a:p>
          <a:p>
            <a:pPr algn="just" defTabSz="525571" eaLnBrk="0" fontAlgn="base" hangingPunct="0">
              <a:spcBef>
                <a:spcPct val="0"/>
              </a:spcBef>
              <a:spcAft>
                <a:spcPct val="0"/>
              </a:spcAft>
            </a:pPr>
            <a:endParaRPr lang="en-IN" sz="2800" dirty="0"/>
          </a:p>
          <a:p>
            <a:pPr marL="457200" indent="-457200" algn="just" defTabSz="525571" eaLnBrk="0" fontAlgn="base" hangingPunct="0">
              <a:spcBef>
                <a:spcPct val="0"/>
              </a:spcBef>
              <a:spcAft>
                <a:spcPct val="0"/>
              </a:spcAft>
              <a:buFont typeface="Arial" panose="020B0604020202020204" pitchFamily="34" charset="0"/>
              <a:buChar char="•"/>
            </a:pPr>
            <a:endParaRPr lang="en-US" altLang="en-US" sz="2800" dirty="0" smtClean="0">
              <a:cs typeface="Arial" panose="020B0604020202020204" pitchFamily="34" charset="0"/>
            </a:endParaRPr>
          </a:p>
          <a:p>
            <a:pPr marL="457200" indent="-457200" algn="just" defTabSz="525571" eaLnBrk="0" fontAlgn="base" hangingPunct="0">
              <a:spcBef>
                <a:spcPct val="0"/>
              </a:spcBef>
              <a:spcAft>
                <a:spcPct val="0"/>
              </a:spcAft>
              <a:buFont typeface="Arial" panose="020B0604020202020204" pitchFamily="34" charset="0"/>
              <a:buChar char="•"/>
            </a:pPr>
            <a:endParaRPr lang="en-US" altLang="en-US" sz="2800" dirty="0" smtClean="0">
              <a:cs typeface="Arial" panose="020B0604020202020204" pitchFamily="34" charset="0"/>
            </a:endParaRPr>
          </a:p>
          <a:p>
            <a:pPr marL="457200" indent="-457200" algn="just" defTabSz="525571" eaLnBrk="0" fontAlgn="base" hangingPunct="0">
              <a:spcBef>
                <a:spcPct val="0"/>
              </a:spcBef>
              <a:spcAft>
                <a:spcPct val="0"/>
              </a:spcAft>
              <a:buFont typeface="Arial" panose="020B0604020202020204" pitchFamily="34" charset="0"/>
              <a:buChar char="•"/>
            </a:pPr>
            <a:endParaRPr lang="en-US" altLang="en-US" sz="2800" dirty="0" smtClean="0">
              <a:cs typeface="Arial" panose="020B0604020202020204" pitchFamily="34" charset="0"/>
            </a:endParaRPr>
          </a:p>
          <a:p>
            <a:pPr algn="just" defTabSz="525571" eaLnBrk="0" fontAlgn="base" hangingPunct="0">
              <a:spcBef>
                <a:spcPct val="0"/>
              </a:spcBef>
              <a:spcAft>
                <a:spcPct val="0"/>
              </a:spcAft>
            </a:pPr>
            <a:endParaRPr lang="en-US" altLang="en-US" sz="2800" dirty="0">
              <a:cs typeface="Arial" panose="020B0604020202020204" pitchFamily="34" charset="0"/>
            </a:endParaRPr>
          </a:p>
          <a:p>
            <a:pPr algn="just" defTabSz="525571" eaLnBrk="0" fontAlgn="base" hangingPunct="0">
              <a:spcBef>
                <a:spcPct val="0"/>
              </a:spcBef>
              <a:spcAft>
                <a:spcPct val="0"/>
              </a:spcAft>
            </a:pPr>
            <a:endParaRPr lang="en-US" altLang="en-US" sz="2800" dirty="0">
              <a:cs typeface="Arial" panose="020B0604020202020204" pitchFamily="34" charset="0"/>
            </a:endParaRPr>
          </a:p>
          <a:p>
            <a:pPr algn="just" defTabSz="525571" eaLnBrk="0" fontAlgn="base" hangingPunct="0">
              <a:spcBef>
                <a:spcPct val="0"/>
              </a:spcBef>
              <a:spcAft>
                <a:spcPct val="0"/>
              </a:spcAft>
            </a:pPr>
            <a:endParaRPr lang="en-US" altLang="en-US" sz="2800" dirty="0" smtClean="0">
              <a:cs typeface="Arial" panose="020B0604020202020204" pitchFamily="34" charset="0"/>
            </a:endParaRPr>
          </a:p>
          <a:p>
            <a:pPr algn="just" defTabSz="525571" eaLnBrk="0" fontAlgn="base" hangingPunct="0">
              <a:spcBef>
                <a:spcPct val="0"/>
              </a:spcBef>
              <a:spcAft>
                <a:spcPct val="0"/>
              </a:spcAft>
            </a:pPr>
            <a:endParaRPr lang="en-US" altLang="en-US" sz="2800" dirty="0">
              <a:cs typeface="Arial" panose="020B0604020202020204" pitchFamily="34" charset="0"/>
            </a:endParaRPr>
          </a:p>
          <a:p>
            <a:pPr algn="just" defTabSz="525571" eaLnBrk="0" fontAlgn="base" hangingPunct="0">
              <a:spcBef>
                <a:spcPct val="0"/>
              </a:spcBef>
              <a:spcAft>
                <a:spcPct val="0"/>
              </a:spcAft>
            </a:pPr>
            <a:endParaRPr lang="en-US" altLang="en-US" sz="2800" dirty="0">
              <a:cs typeface="Arial" panose="020B0604020202020204" pitchFamily="34" charset="0"/>
            </a:endParaRPr>
          </a:p>
          <a:p>
            <a:pPr algn="just" defTabSz="525571" eaLnBrk="0" fontAlgn="base" hangingPunct="0">
              <a:spcBef>
                <a:spcPct val="0"/>
              </a:spcBef>
              <a:spcAft>
                <a:spcPct val="0"/>
              </a:spcAft>
            </a:pPr>
            <a:endParaRPr lang="en-US" altLang="en-US" sz="2800" b="1" dirty="0">
              <a:cs typeface="Arial" panose="020B0604020202020204" pitchFamily="34" charset="0"/>
            </a:endParaRPr>
          </a:p>
        </p:txBody>
      </p:sp>
      <p:sp>
        <p:nvSpPr>
          <p:cNvPr id="7" name="Text Box 5"/>
          <p:cNvSpPr txBox="1">
            <a:spLocks noChangeArrowheads="1"/>
          </p:cNvSpPr>
          <p:nvPr/>
        </p:nvSpPr>
        <p:spPr bwMode="auto">
          <a:xfrm>
            <a:off x="12860697" y="297559"/>
            <a:ext cx="17082368" cy="1720100"/>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altLang="en-US" sz="3600" dirty="0">
                <a:solidFill>
                  <a:schemeClr val="bg1"/>
                </a:solidFill>
                <a:latin typeface="Arial" panose="020B0604020202020204" pitchFamily="34" charset="0"/>
              </a:rPr>
              <a:t>Anti-Retroviral Therapy Adherence in India (2012-18): A systematic review and meta-analysis</a:t>
            </a:r>
          </a:p>
        </p:txBody>
      </p:sp>
      <p:sp>
        <p:nvSpPr>
          <p:cNvPr id="9" name="Text Box 7"/>
          <p:cNvSpPr txBox="1">
            <a:spLocks noChangeArrowheads="1"/>
          </p:cNvSpPr>
          <p:nvPr/>
        </p:nvSpPr>
        <p:spPr bwMode="auto">
          <a:xfrm>
            <a:off x="12909061" y="2027813"/>
            <a:ext cx="16985641" cy="853123"/>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altLang="en-US" sz="2300" u="sng" dirty="0" smtClean="0">
                <a:solidFill>
                  <a:schemeClr val="bg1"/>
                </a:solidFill>
                <a:latin typeface="Arial" panose="020B0604020202020204" pitchFamily="34" charset="0"/>
              </a:rPr>
              <a:t>Saurav Basu1</a:t>
            </a:r>
            <a:r>
              <a:rPr lang="en-US" altLang="en-US" sz="2300" dirty="0" smtClean="0">
                <a:solidFill>
                  <a:schemeClr val="bg1"/>
                </a:solidFill>
                <a:latin typeface="Arial" panose="020B0604020202020204" pitchFamily="34" charset="0"/>
              </a:rPr>
              <a:t>, </a:t>
            </a:r>
            <a:r>
              <a:rPr lang="en-US" altLang="en-US" sz="2300" dirty="0" err="1" smtClean="0">
                <a:solidFill>
                  <a:schemeClr val="bg1"/>
                </a:solidFill>
                <a:latin typeface="Arial" panose="020B0604020202020204" pitchFamily="34" charset="0"/>
              </a:rPr>
              <a:t>Yamini</a:t>
            </a:r>
            <a:r>
              <a:rPr lang="en-US" altLang="en-US" sz="2300" dirty="0" smtClean="0">
                <a:solidFill>
                  <a:schemeClr val="bg1"/>
                </a:solidFill>
                <a:latin typeface="Arial" panose="020B0604020202020204" pitchFamily="34" charset="0"/>
              </a:rPr>
              <a:t> M1, </a:t>
            </a:r>
            <a:r>
              <a:rPr lang="en-US" altLang="en-US" sz="2300" dirty="0" err="1" smtClean="0">
                <a:solidFill>
                  <a:schemeClr val="bg1"/>
                </a:solidFill>
                <a:latin typeface="Arial" panose="020B0604020202020204" pitchFamily="34" charset="0"/>
              </a:rPr>
              <a:t>Suneela</a:t>
            </a:r>
            <a:r>
              <a:rPr lang="en-US" altLang="en-US" sz="2300" dirty="0" smtClean="0">
                <a:solidFill>
                  <a:schemeClr val="bg1"/>
                </a:solidFill>
                <a:latin typeface="Arial" panose="020B0604020202020204" pitchFamily="34" charset="0"/>
              </a:rPr>
              <a:t> Garg1, </a:t>
            </a:r>
            <a:r>
              <a:rPr lang="en-US" altLang="en-US" sz="2300" dirty="0" err="1" smtClean="0">
                <a:solidFill>
                  <a:schemeClr val="bg1"/>
                </a:solidFill>
                <a:latin typeface="Arial" panose="020B0604020202020204" pitchFamily="34" charset="0"/>
              </a:rPr>
              <a:t>Bala</a:t>
            </a:r>
            <a:r>
              <a:rPr lang="en-US" altLang="en-US" sz="2300" dirty="0" smtClean="0">
                <a:solidFill>
                  <a:schemeClr val="bg1"/>
                </a:solidFill>
                <a:latin typeface="Arial" panose="020B0604020202020204" pitchFamily="34" charset="0"/>
              </a:rPr>
              <a:t> Ganesh2</a:t>
            </a:r>
          </a:p>
          <a:p>
            <a:pPr algn="ctr" defTabSz="525571" eaLnBrk="0" fontAlgn="base" hangingPunct="0">
              <a:spcBef>
                <a:spcPct val="0"/>
              </a:spcBef>
              <a:spcAft>
                <a:spcPct val="0"/>
              </a:spcAft>
            </a:pPr>
            <a:r>
              <a:rPr lang="en-US" altLang="en-US" sz="2300" dirty="0" smtClean="0">
                <a:solidFill>
                  <a:schemeClr val="bg1"/>
                </a:solidFill>
                <a:latin typeface="Arial" panose="020B0604020202020204" pitchFamily="34" charset="0"/>
              </a:rPr>
              <a:t>Dept. of Community Medicine, New Delhi, India; Indian Council of Medical Research – National Institute of Epidemiology</a:t>
            </a:r>
            <a:endParaRPr lang="en-US" altLang="en-US" sz="2300" dirty="0">
              <a:solidFill>
                <a:schemeClr val="bg1"/>
              </a:solidFill>
              <a:latin typeface="Arial" panose="020B0604020202020204" pitchFamily="34" charset="0"/>
            </a:endParaRPr>
          </a:p>
        </p:txBody>
      </p:sp>
      <p:cxnSp>
        <p:nvCxnSpPr>
          <p:cNvPr id="1035" name="AutoShape 11"/>
          <p:cNvCxnSpPr>
            <a:cxnSpLocks noChangeShapeType="1"/>
          </p:cNvCxnSpPr>
          <p:nvPr/>
        </p:nvCxnSpPr>
        <p:spPr bwMode="auto">
          <a:xfrm>
            <a:off x="11940877" y="28863607"/>
            <a:ext cx="18922008" cy="0"/>
          </a:xfrm>
          <a:prstGeom prst="straightConnector1">
            <a:avLst/>
          </a:prstGeom>
          <a:noFill/>
          <a:ln w="76200">
            <a:solidFill>
              <a:srgbClr val="EF40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Rectangle 1"/>
          <p:cNvSpPr/>
          <p:nvPr/>
        </p:nvSpPr>
        <p:spPr>
          <a:xfrm>
            <a:off x="0" y="28863607"/>
            <a:ext cx="42803763" cy="1411605"/>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14" name="TextBox 13"/>
          <p:cNvSpPr txBox="1"/>
          <p:nvPr/>
        </p:nvSpPr>
        <p:spPr>
          <a:xfrm>
            <a:off x="275770" y="29178175"/>
            <a:ext cx="8348516" cy="820225"/>
          </a:xfrm>
          <a:prstGeom prst="rect">
            <a:avLst/>
          </a:prstGeom>
          <a:noFill/>
        </p:spPr>
        <p:txBody>
          <a:bodyPr wrap="square" rtlCol="0">
            <a:spAutoFit/>
          </a:bodyPr>
          <a:lstStyle/>
          <a:p>
            <a:r>
              <a:rPr lang="en-GB" sz="2365" b="1" dirty="0">
                <a:solidFill>
                  <a:schemeClr val="bg1"/>
                </a:solidFill>
                <a:latin typeface="Century Gothic" panose="020B0502020202020204" pitchFamily="34" charset="0"/>
              </a:rPr>
              <a:t>PRESENTED AT THE 23</a:t>
            </a:r>
            <a:r>
              <a:rPr lang="en-GB" sz="2365" b="1" baseline="30000" dirty="0">
                <a:solidFill>
                  <a:schemeClr val="bg1"/>
                </a:solidFill>
                <a:latin typeface="Century Gothic" panose="020B0502020202020204" pitchFamily="34" charset="0"/>
              </a:rPr>
              <a:t>RD</a:t>
            </a:r>
            <a:r>
              <a:rPr lang="en-GB" sz="2365" b="1" dirty="0">
                <a:solidFill>
                  <a:schemeClr val="bg1"/>
                </a:solidFill>
                <a:latin typeface="Century Gothic" panose="020B0502020202020204" pitchFamily="34" charset="0"/>
              </a:rPr>
              <a:t> INTERNATIONAL AIDS CONFERENCE (AIDS 2020) </a:t>
            </a:r>
            <a:r>
              <a:rPr lang="es-ES" sz="2365" b="1" dirty="0">
                <a:solidFill>
                  <a:schemeClr val="bg1"/>
                </a:solidFill>
                <a:latin typeface="Century Gothic" panose="020B0502020202020204" pitchFamily="34" charset="0"/>
              </a:rPr>
              <a:t>| 6-10 JULY 2020</a:t>
            </a:r>
            <a:endParaRPr lang="en-GB" sz="2365"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2854" y="29111273"/>
            <a:ext cx="5430051" cy="916274"/>
          </a:xfrm>
          <a:prstGeom prst="rect">
            <a:avLst/>
          </a:prstGeom>
        </p:spPr>
      </p:pic>
      <p:sp>
        <p:nvSpPr>
          <p:cNvPr id="11" name="Text Box 3"/>
          <p:cNvSpPr txBox="1">
            <a:spLocks noChangeArrowheads="1"/>
          </p:cNvSpPr>
          <p:nvPr/>
        </p:nvSpPr>
        <p:spPr bwMode="auto">
          <a:xfrm>
            <a:off x="20957840" y="4338683"/>
            <a:ext cx="7939834" cy="2393620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endParaRPr lang="en-US" altLang="en-US" sz="1725" dirty="0">
              <a:latin typeface="Arial" panose="020B0604020202020204" pitchFamily="34" charset="0"/>
            </a:endParaRPr>
          </a:p>
        </p:txBody>
      </p:sp>
      <p:sp>
        <p:nvSpPr>
          <p:cNvPr id="12" name="Text Box 4"/>
          <p:cNvSpPr txBox="1">
            <a:spLocks noChangeArrowheads="1"/>
          </p:cNvSpPr>
          <p:nvPr/>
        </p:nvSpPr>
        <p:spPr bwMode="auto">
          <a:xfrm>
            <a:off x="29596335" y="4338683"/>
            <a:ext cx="7939833" cy="2393620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2800" b="1" dirty="0" smtClean="0"/>
              <a:t>DISCUSSION</a:t>
            </a:r>
          </a:p>
          <a:p>
            <a:pPr algn="just" defTabSz="525571" eaLnBrk="0" fontAlgn="base" hangingPunct="0">
              <a:spcBef>
                <a:spcPct val="0"/>
              </a:spcBef>
              <a:spcAft>
                <a:spcPct val="0"/>
              </a:spcAft>
            </a:pPr>
            <a:endParaRPr lang="en-US" altLang="en-US" sz="2800" dirty="0"/>
          </a:p>
          <a:p>
            <a:pPr marL="457200" indent="-457200" algn="just" defTabSz="525571" eaLnBrk="0" fontAlgn="base" hangingPunct="0">
              <a:spcBef>
                <a:spcPct val="0"/>
              </a:spcBef>
              <a:spcAft>
                <a:spcPct val="0"/>
              </a:spcAft>
              <a:buFont typeface="Arial" panose="020B0604020202020204" pitchFamily="34" charset="0"/>
              <a:buChar char="•"/>
            </a:pPr>
            <a:r>
              <a:rPr lang="en-US" sz="2800" dirty="0"/>
              <a:t>The results of this systematic review and meta-analysis show that overall adherence to ART in India is 54-55</a:t>
            </a:r>
            <a:r>
              <a:rPr lang="en-US" sz="2800" dirty="0" smtClean="0"/>
              <a:t>%</a:t>
            </a:r>
          </a:p>
          <a:p>
            <a:pPr marL="457200" indent="-457200" algn="just" defTabSz="525571" eaLnBrk="0" fontAlgn="base" hangingPunct="0">
              <a:spcBef>
                <a:spcPct val="0"/>
              </a:spcBef>
              <a:spcAft>
                <a:spcPct val="0"/>
              </a:spcAft>
              <a:buFont typeface="Arial" panose="020B0604020202020204" pitchFamily="34" charset="0"/>
              <a:buChar char="•"/>
            </a:pPr>
            <a:r>
              <a:rPr lang="en-US" sz="2800" dirty="0" err="1" smtClean="0"/>
              <a:t>Mhaskar</a:t>
            </a:r>
            <a:r>
              <a:rPr lang="en-US" sz="2800" dirty="0" smtClean="0"/>
              <a:t> </a:t>
            </a:r>
            <a:r>
              <a:rPr lang="en-US" sz="2800" dirty="0"/>
              <a:t>et al.(2013) </a:t>
            </a:r>
            <a:r>
              <a:rPr lang="en-US" sz="2800" dirty="0"/>
              <a:t>had reported 70% </a:t>
            </a:r>
            <a:r>
              <a:rPr lang="en-US" sz="2800" dirty="0" smtClean="0"/>
              <a:t>adherence in </a:t>
            </a:r>
            <a:r>
              <a:rPr lang="en-US" sz="2800" dirty="0"/>
              <a:t>another meta-analysis by which </a:t>
            </a:r>
            <a:r>
              <a:rPr lang="en-US" sz="2800" dirty="0"/>
              <a:t>included studies conducted till </a:t>
            </a:r>
            <a:r>
              <a:rPr lang="en-US" sz="2800" dirty="0" smtClean="0"/>
              <a:t>2009 [5].</a:t>
            </a:r>
            <a:r>
              <a:rPr lang="en-US" sz="2800" baseline="30000" dirty="0" smtClean="0"/>
              <a:t>]</a:t>
            </a:r>
            <a:r>
              <a:rPr lang="en-US" sz="2800" dirty="0" smtClean="0"/>
              <a:t> </a:t>
            </a:r>
          </a:p>
          <a:p>
            <a:pPr marL="457200" indent="-457200" algn="just" defTabSz="525571" eaLnBrk="0" fontAlgn="base" hangingPunct="0">
              <a:spcBef>
                <a:spcPct val="0"/>
              </a:spcBef>
              <a:spcAft>
                <a:spcPct val="0"/>
              </a:spcAft>
              <a:buFont typeface="Arial" panose="020B0604020202020204" pitchFamily="34" charset="0"/>
              <a:buChar char="•"/>
            </a:pPr>
            <a:endParaRPr lang="en-US" sz="2800" dirty="0"/>
          </a:p>
          <a:p>
            <a:pPr marL="457200" indent="-457200" algn="just" defTabSz="525571" eaLnBrk="0" fontAlgn="base" hangingPunct="0">
              <a:spcBef>
                <a:spcPct val="0"/>
              </a:spcBef>
              <a:spcAft>
                <a:spcPct val="0"/>
              </a:spcAft>
              <a:buFont typeface="Arial" panose="020B0604020202020204" pitchFamily="34" charset="0"/>
              <a:buChar char="•"/>
            </a:pPr>
            <a:r>
              <a:rPr lang="en-US" sz="2800" dirty="0" smtClean="0"/>
              <a:t>Adherence </a:t>
            </a:r>
            <a:r>
              <a:rPr lang="en-US" sz="2800" dirty="0"/>
              <a:t>rate in the facility based studies was significantly higher (62%), compared to the only available community based study in rural </a:t>
            </a:r>
            <a:r>
              <a:rPr lang="en-US" sz="2800" dirty="0" smtClean="0"/>
              <a:t>India. </a:t>
            </a:r>
            <a:br>
              <a:rPr lang="en-US" sz="2800" dirty="0" smtClean="0"/>
            </a:br>
            <a:endParaRPr lang="en-US" sz="2800" dirty="0" smtClean="0"/>
          </a:p>
          <a:p>
            <a:pPr marL="457200" indent="-457200" algn="just" defTabSz="525571" eaLnBrk="0" fontAlgn="base" hangingPunct="0">
              <a:spcBef>
                <a:spcPct val="0"/>
              </a:spcBef>
              <a:spcAft>
                <a:spcPct val="0"/>
              </a:spcAft>
              <a:buFont typeface="Arial" panose="020B0604020202020204" pitchFamily="34" charset="0"/>
              <a:buChar char="•"/>
            </a:pPr>
            <a:r>
              <a:rPr lang="en-US" sz="2800" dirty="0" smtClean="0"/>
              <a:t>These </a:t>
            </a:r>
            <a:r>
              <a:rPr lang="en-US" sz="2800" dirty="0"/>
              <a:t>findings suggest that despite the increased programmatic focus on promoting ART adherence through strategic interventions, nonadherence persists as a major public health </a:t>
            </a:r>
            <a:r>
              <a:rPr lang="en-US" sz="2800" dirty="0" smtClean="0"/>
              <a:t>challenge</a:t>
            </a:r>
          </a:p>
          <a:p>
            <a:pPr marL="457200" indent="-457200" algn="just" defTabSz="525571" eaLnBrk="0" fontAlgn="base" hangingPunct="0">
              <a:spcBef>
                <a:spcPct val="0"/>
              </a:spcBef>
              <a:spcAft>
                <a:spcPct val="0"/>
              </a:spcAft>
              <a:buFont typeface="Arial" panose="020B0604020202020204" pitchFamily="34" charset="0"/>
              <a:buChar char="•"/>
            </a:pPr>
            <a:endParaRPr lang="en-US" sz="2800" dirty="0"/>
          </a:p>
          <a:p>
            <a:pPr marL="457200" indent="-457200" algn="just" defTabSz="525571" eaLnBrk="0" fontAlgn="base" hangingPunct="0">
              <a:spcBef>
                <a:spcPct val="0"/>
              </a:spcBef>
              <a:spcAft>
                <a:spcPct val="0"/>
              </a:spcAft>
              <a:buFont typeface="Arial" panose="020B0604020202020204" pitchFamily="34" charset="0"/>
              <a:buChar char="•"/>
            </a:pPr>
            <a:r>
              <a:rPr lang="en-US" sz="2800" dirty="0"/>
              <a:t>The lack of in-depth interviews and qualitative perspectives were observed in nearly all the included </a:t>
            </a:r>
            <a:r>
              <a:rPr lang="en-US" sz="2800" dirty="0" smtClean="0"/>
              <a:t>studies</a:t>
            </a:r>
          </a:p>
          <a:p>
            <a:pPr marL="457200" indent="-457200" algn="just" defTabSz="525571" eaLnBrk="0" fontAlgn="base" hangingPunct="0">
              <a:spcBef>
                <a:spcPct val="0"/>
              </a:spcBef>
              <a:spcAft>
                <a:spcPct val="0"/>
              </a:spcAft>
              <a:buFont typeface="Arial" panose="020B0604020202020204" pitchFamily="34" charset="0"/>
              <a:buChar char="•"/>
            </a:pPr>
            <a:endParaRPr lang="en-US" sz="2800" dirty="0" smtClean="0"/>
          </a:p>
          <a:p>
            <a:pPr marL="457200" indent="-457200" algn="just" defTabSz="525571" eaLnBrk="0" fontAlgn="base" hangingPunct="0">
              <a:spcBef>
                <a:spcPct val="0"/>
              </a:spcBef>
              <a:spcAft>
                <a:spcPct val="0"/>
              </a:spcAft>
              <a:buFont typeface="Arial" panose="020B0604020202020204" pitchFamily="34" charset="0"/>
              <a:buChar char="•"/>
            </a:pPr>
            <a:r>
              <a:rPr lang="en-US" sz="2800" dirty="0"/>
              <a:t>Considering the NACP targets expansion of ART coverage to 90-90-90 levels by 2020, the feasibility of multi-month ART drug dispensing, mooted in the </a:t>
            </a:r>
            <a:r>
              <a:rPr lang="en-US" sz="2800" dirty="0" smtClean="0"/>
              <a:t>NSP [6], </a:t>
            </a:r>
            <a:r>
              <a:rPr lang="en-US" sz="2800" dirty="0"/>
              <a:t>needs prioritized assessment in Indian health settings.</a:t>
            </a:r>
            <a:endParaRPr lang="en-US" altLang="en-US" sz="2800" dirty="0"/>
          </a:p>
          <a:p>
            <a:pPr algn="just" defTabSz="525571" eaLnBrk="0" fontAlgn="base" hangingPunct="0">
              <a:spcBef>
                <a:spcPct val="0"/>
              </a:spcBef>
              <a:spcAft>
                <a:spcPct val="0"/>
              </a:spcAft>
            </a:pPr>
            <a:endParaRPr lang="en-US" altLang="en-US" sz="2800" b="1" dirty="0" smtClean="0"/>
          </a:p>
          <a:p>
            <a:pPr algn="just" defTabSz="525571" eaLnBrk="0" fontAlgn="base" hangingPunct="0">
              <a:spcBef>
                <a:spcPct val="0"/>
              </a:spcBef>
              <a:spcAft>
                <a:spcPct val="0"/>
              </a:spcAft>
            </a:pPr>
            <a:endParaRPr lang="en-US" altLang="en-US" sz="2800" b="1" dirty="0" smtClean="0"/>
          </a:p>
          <a:p>
            <a:pPr algn="just" defTabSz="525571" eaLnBrk="0" fontAlgn="base" hangingPunct="0">
              <a:spcBef>
                <a:spcPct val="0"/>
              </a:spcBef>
              <a:spcAft>
                <a:spcPct val="0"/>
              </a:spcAft>
            </a:pPr>
            <a:r>
              <a:rPr lang="en-US" altLang="en-US" sz="2800" b="1" dirty="0" smtClean="0"/>
              <a:t>REFERENCES</a:t>
            </a:r>
          </a:p>
          <a:p>
            <a:pPr algn="just" defTabSz="525571" eaLnBrk="0" fontAlgn="base" hangingPunct="0">
              <a:spcBef>
                <a:spcPct val="0"/>
              </a:spcBef>
              <a:spcAft>
                <a:spcPct val="0"/>
              </a:spcAft>
            </a:pPr>
            <a:endParaRPr lang="en-US" altLang="en-US" sz="2800" dirty="0"/>
          </a:p>
          <a:p>
            <a:pPr algn="just" defTabSz="525571" eaLnBrk="0" fontAlgn="base" hangingPunct="0">
              <a:spcBef>
                <a:spcPct val="0"/>
              </a:spcBef>
              <a:spcAft>
                <a:spcPct val="0"/>
              </a:spcAft>
            </a:pPr>
            <a:r>
              <a:rPr lang="en-US" altLang="en-US" sz="2000" dirty="0" smtClean="0"/>
              <a:t>1</a:t>
            </a:r>
            <a:r>
              <a:rPr lang="en-US" altLang="en-US" sz="2000" dirty="0"/>
              <a:t>. Viswanathan S, </a:t>
            </a:r>
            <a:r>
              <a:rPr lang="en-US" altLang="en-US" sz="2000" dirty="0" err="1"/>
              <a:t>Detels</a:t>
            </a:r>
            <a:r>
              <a:rPr lang="en-US" altLang="en-US" sz="2000" dirty="0"/>
              <a:t> R, Mehta SH, et al. Level of adherence and HIV RNA suppression in the current era of highly active anti-retroviral therapy (HAART). AIDS </a:t>
            </a:r>
            <a:r>
              <a:rPr lang="en-US" altLang="en-US" sz="2000" dirty="0" err="1"/>
              <a:t>Behav</a:t>
            </a:r>
            <a:r>
              <a:rPr lang="en-US" altLang="en-US" sz="2000" dirty="0"/>
              <a:t>. 2015</a:t>
            </a:r>
            <a:endParaRPr lang="en-US" altLang="en-US" sz="2000" dirty="0" smtClean="0"/>
          </a:p>
          <a:p>
            <a:pPr algn="just" defTabSz="525571" eaLnBrk="0" fontAlgn="base" hangingPunct="0">
              <a:spcBef>
                <a:spcPct val="0"/>
              </a:spcBef>
              <a:spcAft>
                <a:spcPct val="0"/>
              </a:spcAft>
            </a:pPr>
            <a:endParaRPr lang="en-US" altLang="en-US" sz="2000" dirty="0"/>
          </a:p>
          <a:p>
            <a:pPr algn="just" defTabSz="525571" eaLnBrk="0" fontAlgn="base" hangingPunct="0">
              <a:spcBef>
                <a:spcPct val="0"/>
              </a:spcBef>
              <a:spcAft>
                <a:spcPct val="0"/>
              </a:spcAft>
            </a:pPr>
            <a:r>
              <a:rPr lang="en-US" altLang="en-US" sz="2000" dirty="0" smtClean="0"/>
              <a:t>2</a:t>
            </a:r>
            <a:r>
              <a:rPr lang="en-US" altLang="en-US" sz="2000" dirty="0"/>
              <a:t>. </a:t>
            </a:r>
            <a:r>
              <a:rPr lang="en-US" altLang="en-US" sz="2000" dirty="0" smtClean="0"/>
              <a:t>de </a:t>
            </a:r>
            <a:r>
              <a:rPr lang="en-US" altLang="en-US" sz="2000" dirty="0"/>
              <a:t>Silva AC, Reis RK, </a:t>
            </a:r>
            <a:r>
              <a:rPr lang="en-US" altLang="en-US" sz="2000" dirty="0" err="1"/>
              <a:t>Nogueira</a:t>
            </a:r>
            <a:r>
              <a:rPr lang="en-US" altLang="en-US" sz="2000" dirty="0"/>
              <a:t> JA, et al. Quality of life, clinical characteristics and treatment adherence of people living with HIV/AIDS. Rev </a:t>
            </a:r>
            <a:r>
              <a:rPr lang="en-US" altLang="en-US" sz="2000" dirty="0" err="1"/>
              <a:t>Lat</a:t>
            </a:r>
            <a:r>
              <a:rPr lang="en-US" altLang="en-US" sz="2000" dirty="0"/>
              <a:t> Am </a:t>
            </a:r>
            <a:r>
              <a:rPr lang="en-US" altLang="en-US" sz="2000" dirty="0" err="1"/>
              <a:t>Enfermagem</a:t>
            </a:r>
            <a:r>
              <a:rPr lang="en-US" altLang="en-US" sz="2000" dirty="0"/>
              <a:t>. 2014</a:t>
            </a:r>
            <a:endParaRPr lang="en-US" altLang="en-US" sz="2000" dirty="0" smtClean="0"/>
          </a:p>
          <a:p>
            <a:pPr algn="just" defTabSz="525571" eaLnBrk="0" fontAlgn="base" hangingPunct="0">
              <a:spcBef>
                <a:spcPct val="0"/>
              </a:spcBef>
              <a:spcAft>
                <a:spcPct val="0"/>
              </a:spcAft>
            </a:pPr>
            <a:endParaRPr lang="en-US" altLang="en-US" sz="2000" dirty="0"/>
          </a:p>
          <a:p>
            <a:pPr algn="just" defTabSz="525571" eaLnBrk="0" fontAlgn="base" hangingPunct="0">
              <a:spcBef>
                <a:spcPct val="0"/>
              </a:spcBef>
              <a:spcAft>
                <a:spcPct val="0"/>
              </a:spcAft>
            </a:pPr>
            <a:r>
              <a:rPr lang="en-US" altLang="en-US" sz="2000" dirty="0" smtClean="0"/>
              <a:t>3</a:t>
            </a:r>
            <a:r>
              <a:rPr lang="en-US" altLang="en-US" sz="2000" dirty="0"/>
              <a:t>. Piña C, </a:t>
            </a:r>
            <a:r>
              <a:rPr lang="en-US" altLang="en-US" sz="2000" dirty="0" err="1"/>
              <a:t>Dange</a:t>
            </a:r>
            <a:r>
              <a:rPr lang="en-US" altLang="en-US" sz="2000" dirty="0"/>
              <a:t> A, </a:t>
            </a:r>
            <a:r>
              <a:rPr lang="en-US" altLang="en-US" sz="2000" dirty="0" err="1"/>
              <a:t>Rawat</a:t>
            </a:r>
            <a:r>
              <a:rPr lang="en-US" altLang="en-US" sz="2000" dirty="0"/>
              <a:t> S, et al. Antiretroviral Treatment Uptake and Adherence Among Men Who Have Sex With Men and Transgender Women With HIV in Mumbai, India: A Cross-Sectional Study. J </a:t>
            </a:r>
            <a:r>
              <a:rPr lang="en-US" altLang="en-US" sz="2000" dirty="0" err="1"/>
              <a:t>Assoc</a:t>
            </a:r>
            <a:r>
              <a:rPr lang="en-US" altLang="en-US" sz="2000" dirty="0"/>
              <a:t> Nurses AIDS Care. 2018</a:t>
            </a:r>
            <a:endParaRPr lang="en-US" altLang="en-US" sz="2000" dirty="0" smtClean="0"/>
          </a:p>
          <a:p>
            <a:pPr algn="just" defTabSz="525571" eaLnBrk="0" fontAlgn="base" hangingPunct="0">
              <a:spcBef>
                <a:spcPct val="0"/>
              </a:spcBef>
              <a:spcAft>
                <a:spcPct val="0"/>
              </a:spcAft>
            </a:pPr>
            <a:endParaRPr lang="en-US" altLang="en-US" sz="2000" dirty="0"/>
          </a:p>
          <a:p>
            <a:pPr algn="just" defTabSz="525571" eaLnBrk="0" fontAlgn="base" hangingPunct="0">
              <a:spcBef>
                <a:spcPct val="0"/>
              </a:spcBef>
              <a:spcAft>
                <a:spcPct val="0"/>
              </a:spcAft>
            </a:pPr>
            <a:r>
              <a:rPr lang="en-US" altLang="en-US" sz="2000" dirty="0" smtClean="0"/>
              <a:t>4</a:t>
            </a:r>
            <a:r>
              <a:rPr lang="en-US" altLang="en-US" sz="2000" dirty="0"/>
              <a:t>. </a:t>
            </a:r>
            <a:r>
              <a:rPr lang="en-US" altLang="en-US" sz="2000" dirty="0" err="1"/>
              <a:t>Nyamathi</a:t>
            </a:r>
            <a:r>
              <a:rPr lang="en-US" altLang="en-US" sz="2000" dirty="0"/>
              <a:t> A, </a:t>
            </a:r>
            <a:r>
              <a:rPr lang="en-US" altLang="en-US" sz="2000" dirty="0" err="1"/>
              <a:t>Ekstrand</a:t>
            </a:r>
            <a:r>
              <a:rPr lang="en-US" altLang="en-US" sz="2000" dirty="0"/>
              <a:t> M, </a:t>
            </a:r>
            <a:r>
              <a:rPr lang="en-US" altLang="en-US" sz="2000" dirty="0" err="1"/>
              <a:t>Heylen</a:t>
            </a:r>
            <a:r>
              <a:rPr lang="en-US" altLang="en-US" sz="2000" dirty="0"/>
              <a:t> E, et al. Relationships Among Adherence and Physical and Mental Health Among Women Living with HIV in Rural India. AIDS </a:t>
            </a:r>
            <a:r>
              <a:rPr lang="en-US" altLang="en-US" sz="2000" dirty="0" err="1"/>
              <a:t>Behav</a:t>
            </a:r>
            <a:r>
              <a:rPr lang="en-US" altLang="en-US" sz="2000" dirty="0"/>
              <a:t>. 2018</a:t>
            </a:r>
            <a:endParaRPr lang="en-US" altLang="en-US" sz="2000" dirty="0" smtClean="0"/>
          </a:p>
          <a:p>
            <a:pPr algn="just" defTabSz="525571" eaLnBrk="0" fontAlgn="base" hangingPunct="0">
              <a:spcBef>
                <a:spcPct val="0"/>
              </a:spcBef>
              <a:spcAft>
                <a:spcPct val="0"/>
              </a:spcAft>
            </a:pPr>
            <a:endParaRPr lang="en-US" altLang="en-US" sz="2000" dirty="0"/>
          </a:p>
          <a:p>
            <a:pPr algn="just" defTabSz="525571" eaLnBrk="0" fontAlgn="base" hangingPunct="0">
              <a:spcBef>
                <a:spcPct val="0"/>
              </a:spcBef>
              <a:spcAft>
                <a:spcPct val="0"/>
              </a:spcAft>
            </a:pPr>
            <a:r>
              <a:rPr lang="en-US" altLang="en-US" sz="2000" dirty="0" smtClean="0"/>
              <a:t>5</a:t>
            </a:r>
            <a:r>
              <a:rPr lang="en-US" altLang="en-US" sz="2000" dirty="0"/>
              <a:t>. </a:t>
            </a:r>
            <a:r>
              <a:rPr lang="en-US" altLang="en-US" sz="2000" dirty="0" err="1"/>
              <a:t>Mhaskar</a:t>
            </a:r>
            <a:r>
              <a:rPr lang="en-US" altLang="en-US" sz="2000" dirty="0"/>
              <a:t> R, </a:t>
            </a:r>
            <a:r>
              <a:rPr lang="en-US" altLang="en-US" sz="2000" dirty="0" err="1"/>
              <a:t>Alandikar</a:t>
            </a:r>
            <a:r>
              <a:rPr lang="en-US" altLang="en-US" sz="2000" dirty="0"/>
              <a:t> V, Emmanuel P, et al. Adherence to anti-retroviral therapy in India: A systematic review and meta-analysis. Indian J Community Med 2013</a:t>
            </a:r>
            <a:r>
              <a:rPr lang="en-US" altLang="en-US" sz="2000" dirty="0" smtClean="0"/>
              <a:t>.</a:t>
            </a:r>
          </a:p>
          <a:p>
            <a:pPr algn="just" defTabSz="525571" eaLnBrk="0" fontAlgn="base" hangingPunct="0">
              <a:spcBef>
                <a:spcPct val="0"/>
              </a:spcBef>
              <a:spcAft>
                <a:spcPct val="0"/>
              </a:spcAft>
            </a:pPr>
            <a:endParaRPr lang="en-US" altLang="en-US" sz="2000" dirty="0"/>
          </a:p>
          <a:p>
            <a:pPr algn="just" defTabSz="525571" eaLnBrk="0" fontAlgn="base" hangingPunct="0">
              <a:spcBef>
                <a:spcPct val="0"/>
              </a:spcBef>
              <a:spcAft>
                <a:spcPct val="0"/>
              </a:spcAft>
            </a:pPr>
            <a:r>
              <a:rPr lang="en-US" altLang="en-US" sz="2000" dirty="0" smtClean="0"/>
              <a:t>6. </a:t>
            </a:r>
            <a:r>
              <a:rPr lang="en-US" sz="2000" dirty="0"/>
              <a:t>National Strategic Plan for HIV/AIDS and STI 2017-2024 "Paving Way for an AIDS Free India". New Delhi: Ministry of Health and Family Welfare, Government of India.</a:t>
            </a:r>
            <a:endParaRPr lang="en-US" altLang="en-US" sz="2000" dirty="0" smtClean="0"/>
          </a:p>
          <a:p>
            <a:pPr algn="just" defTabSz="525571" eaLnBrk="0" fontAlgn="base" hangingPunct="0">
              <a:spcBef>
                <a:spcPct val="0"/>
              </a:spcBef>
              <a:spcAft>
                <a:spcPct val="0"/>
              </a:spcAft>
            </a:pPr>
            <a:endParaRPr lang="en-US" altLang="en-US" sz="2800" b="1" dirty="0" smtClean="0"/>
          </a:p>
          <a:p>
            <a:pPr algn="just" defTabSz="525571" eaLnBrk="0" fontAlgn="base" hangingPunct="0">
              <a:spcBef>
                <a:spcPct val="0"/>
              </a:spcBef>
              <a:spcAft>
                <a:spcPct val="0"/>
              </a:spcAft>
            </a:pPr>
            <a:r>
              <a:rPr lang="en-US" altLang="en-US" sz="2800" b="1" dirty="0" smtClean="0"/>
              <a:t>CONTACT</a:t>
            </a:r>
            <a:r>
              <a:rPr lang="en-US" altLang="en-US" sz="2800" dirty="0" smtClean="0"/>
              <a:t>:</a:t>
            </a:r>
          </a:p>
          <a:p>
            <a:pPr algn="just" defTabSz="525571" eaLnBrk="0" fontAlgn="base" hangingPunct="0">
              <a:spcBef>
                <a:spcPct val="0"/>
              </a:spcBef>
              <a:spcAft>
                <a:spcPct val="0"/>
              </a:spcAft>
            </a:pPr>
            <a:endParaRPr lang="en-US" altLang="en-US" sz="2800" dirty="0" smtClean="0"/>
          </a:p>
          <a:p>
            <a:pPr algn="just" defTabSz="525571" eaLnBrk="0" fontAlgn="base" hangingPunct="0">
              <a:spcBef>
                <a:spcPct val="0"/>
              </a:spcBef>
              <a:spcAft>
                <a:spcPct val="0"/>
              </a:spcAft>
            </a:pPr>
            <a:r>
              <a:rPr lang="en-US" altLang="en-US" sz="2800" dirty="0" smtClean="0"/>
              <a:t>Dr. Saurav Basu</a:t>
            </a:r>
          </a:p>
          <a:p>
            <a:pPr algn="just" defTabSz="525571" eaLnBrk="0" fontAlgn="base" hangingPunct="0">
              <a:spcBef>
                <a:spcPct val="0"/>
              </a:spcBef>
              <a:spcAft>
                <a:spcPct val="0"/>
              </a:spcAft>
            </a:pPr>
            <a:r>
              <a:rPr lang="en-US" altLang="en-US" sz="2800" dirty="0" smtClean="0"/>
              <a:t>Department of Community Medicine, </a:t>
            </a:r>
          </a:p>
          <a:p>
            <a:pPr algn="just" defTabSz="525571" eaLnBrk="0" fontAlgn="base" hangingPunct="0">
              <a:spcBef>
                <a:spcPct val="0"/>
              </a:spcBef>
              <a:spcAft>
                <a:spcPct val="0"/>
              </a:spcAft>
            </a:pPr>
            <a:r>
              <a:rPr lang="en-US" altLang="en-US" sz="2800" dirty="0" err="1" smtClean="0"/>
              <a:t>Maulana</a:t>
            </a:r>
            <a:r>
              <a:rPr lang="en-US" altLang="en-US" sz="2800" dirty="0" smtClean="0"/>
              <a:t> Azad Medical College, New Delhi – 110002</a:t>
            </a:r>
          </a:p>
          <a:p>
            <a:pPr algn="just" defTabSz="525571" eaLnBrk="0" fontAlgn="base" hangingPunct="0">
              <a:spcBef>
                <a:spcPct val="0"/>
              </a:spcBef>
              <a:spcAft>
                <a:spcPct val="0"/>
              </a:spcAft>
            </a:pPr>
            <a:endParaRPr lang="en-US" altLang="en-US" sz="2800" dirty="0" smtClean="0"/>
          </a:p>
          <a:p>
            <a:pPr algn="just" defTabSz="525571" eaLnBrk="0" fontAlgn="base" hangingPunct="0">
              <a:spcBef>
                <a:spcPct val="0"/>
              </a:spcBef>
              <a:spcAft>
                <a:spcPct val="0"/>
              </a:spcAft>
            </a:pPr>
            <a:r>
              <a:rPr lang="en-US" altLang="en-US" sz="2800" dirty="0" smtClean="0"/>
              <a:t>Email: SAURAV.BASU1983@GMAIL.COM</a:t>
            </a:r>
            <a:endParaRPr lang="en-US" altLang="en-US" sz="2800" dirty="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03558" y="4571616"/>
            <a:ext cx="7708507" cy="5844594"/>
          </a:xfrm>
          <a:prstGeom prst="rect">
            <a:avLst/>
          </a:prstGeom>
        </p:spPr>
      </p:pic>
      <p:pic>
        <p:nvPicPr>
          <p:cNvPr id="36" name="Picture 35"/>
          <p:cNvPicPr/>
          <p:nvPr/>
        </p:nvPicPr>
        <p:blipFill>
          <a:blip r:embed="rId6"/>
          <a:stretch>
            <a:fillRect/>
          </a:stretch>
        </p:blipFill>
        <p:spPr>
          <a:xfrm>
            <a:off x="20957840" y="17617044"/>
            <a:ext cx="7939834" cy="4776785"/>
          </a:xfrm>
          <a:prstGeom prst="rect">
            <a:avLst/>
          </a:prstGeom>
        </p:spPr>
      </p:pic>
      <p:pic>
        <p:nvPicPr>
          <p:cNvPr id="37" name="Picture 36"/>
          <p:cNvPicPr/>
          <p:nvPr/>
        </p:nvPicPr>
        <p:blipFill>
          <a:blip r:embed="rId7"/>
          <a:stretch>
            <a:fillRect/>
          </a:stretch>
        </p:blipFill>
        <p:spPr>
          <a:xfrm>
            <a:off x="21103557" y="22982550"/>
            <a:ext cx="7708508" cy="3554928"/>
          </a:xfrm>
          <a:prstGeom prst="rect">
            <a:avLst/>
          </a:prstGeom>
        </p:spPr>
      </p:pic>
      <p:pic>
        <p:nvPicPr>
          <p:cNvPr id="38" name="Picture 37"/>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103557" y="11416372"/>
            <a:ext cx="7794117" cy="5534799"/>
          </a:xfrm>
          <a:prstGeom prst="rect">
            <a:avLst/>
          </a:prstGeom>
          <a:noFill/>
          <a:ln>
            <a:noFill/>
          </a:ln>
        </p:spPr>
      </p:pic>
      <p:pic>
        <p:nvPicPr>
          <p:cNvPr id="4" name="Record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1096288" y="14832013"/>
            <a:ext cx="609600" cy="609600"/>
          </a:xfrm>
          <a:prstGeom prst="rect">
            <a:avLst/>
          </a:prstGeom>
        </p:spPr>
      </p:pic>
    </p:spTree>
    <p:extLst>
      <p:ext uri="{BB962C8B-B14F-4D97-AF65-F5344CB8AC3E}">
        <p14:creationId xmlns:p14="http://schemas.microsoft.com/office/powerpoint/2010/main" val="11251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1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TotalTime>
  <Words>834</Words>
  <Application>Microsoft Office PowerPoint</Application>
  <PresentationFormat>Custom</PresentationFormat>
  <Paragraphs>102</Paragraphs>
  <Slides>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Wingdings</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Saurav Basu</cp:lastModifiedBy>
  <cp:revision>47</cp:revision>
  <dcterms:created xsi:type="dcterms:W3CDTF">2016-06-23T11:49:10Z</dcterms:created>
  <dcterms:modified xsi:type="dcterms:W3CDTF">2020-06-24T17:33:36Z</dcterms:modified>
</cp:coreProperties>
</file>